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74" r:id="rId8"/>
    <p:sldId id="261" r:id="rId9"/>
    <p:sldId id="275" r:id="rId10"/>
    <p:sldId id="262" r:id="rId11"/>
    <p:sldId id="267" r:id="rId12"/>
    <p:sldId id="268" r:id="rId13"/>
    <p:sldId id="269" r:id="rId14"/>
    <p:sldId id="263" r:id="rId15"/>
    <p:sldId id="270" r:id="rId16"/>
    <p:sldId id="271" r:id="rId17"/>
    <p:sldId id="272" r:id="rId18"/>
    <p:sldId id="273" r:id="rId19"/>
    <p:sldId id="264" r:id="rId20"/>
    <p:sldId id="26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615" autoAdjust="0"/>
    <p:restoredTop sz="86364" autoAdjust="0"/>
  </p:normalViewPr>
  <p:slideViewPr>
    <p:cSldViewPr>
      <p:cViewPr varScale="1">
        <p:scale>
          <a:sx n="93" d="100"/>
          <a:sy n="93" d="100"/>
        </p:scale>
        <p:origin x="-2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МБОУ «</a:t>
            </a:r>
            <a:r>
              <a:rPr lang="ru-RU" dirty="0" err="1" smtClean="0"/>
              <a:t>Ямашурминская</a:t>
            </a:r>
            <a:r>
              <a:rPr lang="ru-RU" dirty="0" smtClean="0"/>
              <a:t> СОШ </a:t>
            </a:r>
            <a:r>
              <a:rPr lang="ru-RU" dirty="0" err="1" smtClean="0"/>
              <a:t>Высокогорского</a:t>
            </a:r>
            <a:r>
              <a:rPr lang="ru-RU" dirty="0" smtClean="0"/>
              <a:t> района РТ»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Музей «Боевой Славы»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857232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Конкурс  «Лучшая музейная экспозиция»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Научно-исследовательская и культурно-просветительская работа музея «Боевой Славы»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Направления работы:</a:t>
            </a:r>
            <a:endParaRPr lang="ru-RU" dirty="0" smtClean="0"/>
          </a:p>
          <a:p>
            <a:r>
              <a:rPr lang="ru-RU" b="1" dirty="0" smtClean="0"/>
              <a:t>научно-исследовательское направление</a:t>
            </a:r>
            <a:endParaRPr lang="ru-RU" dirty="0" smtClean="0"/>
          </a:p>
          <a:p>
            <a:r>
              <a:rPr lang="ru-RU" b="1" dirty="0" smtClean="0"/>
              <a:t>поисковое направление</a:t>
            </a:r>
            <a:endParaRPr lang="ru-RU" dirty="0" smtClean="0"/>
          </a:p>
          <a:p>
            <a:r>
              <a:rPr lang="ru-RU" b="1" dirty="0" smtClean="0"/>
              <a:t>работа с ветеранами</a:t>
            </a:r>
            <a:endParaRPr lang="ru-RU" dirty="0" smtClean="0"/>
          </a:p>
          <a:p>
            <a:r>
              <a:rPr lang="ru-RU" b="1" dirty="0" smtClean="0"/>
              <a:t>оборонно-массовое направление</a:t>
            </a:r>
            <a:endParaRPr lang="ru-RU" dirty="0" smtClean="0"/>
          </a:p>
          <a:p>
            <a:r>
              <a:rPr lang="ru-RU" b="1" dirty="0" smtClean="0"/>
              <a:t>экскурсионно-туристическое направление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Содержимое 4" descr="DSC03855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29124" y="1857364"/>
            <a:ext cx="4500564" cy="3929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92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Научно-исследовательская и культурно-просветительская работа музея «Боевой Славы»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idx="4294967295"/>
          </p:nvPr>
        </p:nvSpPr>
        <p:spPr>
          <a:xfrm>
            <a:off x="0" y="785794"/>
            <a:ext cx="8786842" cy="5340369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В первые годы существования музея вместе с просветительской проводилась большая поисковая работа старшеклассниками школы. Организовывались походы по местам боевой славы 146й стрелковой дивизии, проводилась работа с ветеранами нашего села, велась переписка с участниками боевых действий.</a:t>
            </a:r>
          </a:p>
          <a:p>
            <a:r>
              <a:rPr lang="ru-RU" dirty="0" smtClean="0"/>
              <a:t>Большой вклад в музейное дело, обновление и сбор экспонатов, изучение боевого пути 146й дивизии, сбор материалов внес руководитель музея, учитель физики, ветеран ВОВ </a:t>
            </a:r>
            <a:r>
              <a:rPr lang="ru-RU" dirty="0" err="1" smtClean="0"/>
              <a:t>Шакирзянов</a:t>
            </a:r>
            <a:r>
              <a:rPr lang="ru-RU" dirty="0" smtClean="0"/>
              <a:t> </a:t>
            </a:r>
            <a:r>
              <a:rPr lang="ru-RU" dirty="0" err="1" smtClean="0"/>
              <a:t>Агля</a:t>
            </a:r>
            <a:r>
              <a:rPr lang="ru-RU" dirty="0" smtClean="0"/>
              <a:t> </a:t>
            </a:r>
            <a:r>
              <a:rPr lang="ru-RU" dirty="0" err="1" smtClean="0"/>
              <a:t>Шакирзянович</a:t>
            </a:r>
            <a:r>
              <a:rPr lang="ru-RU" dirty="0" smtClean="0"/>
              <a:t> (1902-2002). Он лично с активистами музея с 1973 по 1993года ездил по следам146й стрелковой дивизии и вел поисковую деятельность. Юные следопыты побывали в городах Калуга, Мосальск, Спас-Деменск, Псков, Остров, Москва, Дмитров, Троицк. Посетили села Долгое, Зайцева Гора, Фомино. Ездили в Эстонию, посетили город Тарту. В 1986 году юные следопыты с руководителем музея </a:t>
            </a:r>
            <a:r>
              <a:rPr lang="ru-RU" dirty="0" err="1" smtClean="0"/>
              <a:t>Шакирзяновым</a:t>
            </a:r>
            <a:r>
              <a:rPr lang="ru-RU" dirty="0" smtClean="0"/>
              <a:t> А.Ш. участвовали на фестивале Дружбы народов в городе Утена Литовской республики. 1992 году организовали экскурсию в город Волгоград. За это время наш музей посетили 200 ветеранов из разных областей России, Украины, Молдавии, Эстонии, Литвы, Казахстана, Коми АССР.  У нас гостили дети из Калуги, из города Утена. Ветераны 146й стрелковой дивизии приезжали к нам в музей, провели встречи со школьниками, учителями, жителями села, с местными ветеранами в 1975 году и в 1990году в связи с 30 и 45 </a:t>
            </a:r>
            <a:r>
              <a:rPr lang="ru-RU" dirty="0" err="1" smtClean="0"/>
              <a:t>летием</a:t>
            </a:r>
            <a:r>
              <a:rPr lang="ru-RU" dirty="0" smtClean="0"/>
              <a:t> празднования  Великой Победы.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92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Научно-исследовательская и культурно-просветительская работа музея «Боевой Славы»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751344"/>
            <a:ext cx="850112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Также наш музей посетил знаменитый ветеран 146й стрелковой дивизии, заслуженный художник РСФСР, художник журнала «Юность» - </a:t>
            </a:r>
            <a:r>
              <a:rPr lang="ru-RU" dirty="0" err="1" smtClean="0"/>
              <a:t>Цишевский</a:t>
            </a:r>
            <a:r>
              <a:rPr lang="ru-RU" dirty="0" smtClean="0"/>
              <a:t>.  Среди почетных гостей музея «Боевой Славы» такие личности, как: украинский поэт Лесин, народный артист СССР композитор </a:t>
            </a:r>
            <a:r>
              <a:rPr lang="ru-RU" dirty="0" err="1" smtClean="0"/>
              <a:t>А.Эшпай</a:t>
            </a:r>
            <a:r>
              <a:rPr lang="ru-RU" dirty="0" smtClean="0"/>
              <a:t>; доктор наук, профессор Казанского университета, инвалид ВОВ, командир артиллерийского полка 146й дивизии Игорь Романов; герой Советского Союза генерал-майор Г.Р.Павлов, Герой Советского Союза легендарный летчик </a:t>
            </a:r>
            <a:r>
              <a:rPr lang="ru-RU" dirty="0" err="1" smtClean="0"/>
              <a:t>М.П.Девятаев</a:t>
            </a:r>
            <a:r>
              <a:rPr lang="ru-RU" dirty="0" smtClean="0"/>
              <a:t>, генерал-майор полиции РТ выходец из нашего села Зиннуров Ф.К., Герой Советского Союза Кузнецов Б.К., </a:t>
            </a:r>
            <a:r>
              <a:rPr lang="ru-RU" dirty="0" err="1" smtClean="0"/>
              <a:t>Мостюков</a:t>
            </a:r>
            <a:r>
              <a:rPr lang="ru-RU" dirty="0" smtClean="0"/>
              <a:t> И.Ш.,  президент РТ </a:t>
            </a:r>
            <a:r>
              <a:rPr lang="ru-RU" dirty="0" err="1" smtClean="0"/>
              <a:t>Миннеханов</a:t>
            </a:r>
            <a:r>
              <a:rPr lang="ru-RU" dirty="0" smtClean="0"/>
              <a:t> Р.Н., тогда еще глава </a:t>
            </a:r>
            <a:r>
              <a:rPr lang="ru-RU" dirty="0" err="1" smtClean="0"/>
              <a:t>Высокогорского</a:t>
            </a:r>
            <a:r>
              <a:rPr lang="ru-RU" dirty="0" smtClean="0"/>
              <a:t> района и работники культуры, образования, фермеры и т. л. </a:t>
            </a:r>
            <a:endParaRPr lang="ru-RU" dirty="0" smtClean="0"/>
          </a:p>
          <a:p>
            <a:r>
              <a:rPr lang="ru-RU" dirty="0" smtClean="0"/>
              <a:t>С </a:t>
            </a:r>
            <a:r>
              <a:rPr lang="ru-RU" dirty="0" smtClean="0"/>
              <a:t>90х годов изменились и направления деятельности музея: работа музея ориентирована на антивоенное воспитание, на пропаганду знаний о  Великой Отечественной войне на музейных уроках, уроках мира и мужества, в беседах, экскурсиях, встречах.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642918"/>
            <a:ext cx="85725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1600" dirty="0" smtClean="0"/>
              <a:t>В </a:t>
            </a:r>
            <a:r>
              <a:rPr lang="ru-RU" sz="1600" dirty="0" smtClean="0"/>
              <a:t>музее «Боевой Славы» работает кружок «Юные следопыты</a:t>
            </a:r>
            <a:r>
              <a:rPr lang="ru-RU" sz="1600" dirty="0" smtClean="0"/>
              <a:t>». </a:t>
            </a:r>
            <a:r>
              <a:rPr lang="ru-RU" sz="1600" dirty="0" smtClean="0"/>
              <a:t>Активисты музея в 2013году участвовали в Музейном форуме и получили 2 место среди музеев </a:t>
            </a:r>
            <a:r>
              <a:rPr lang="ru-RU" sz="1600" dirty="0" err="1" smtClean="0"/>
              <a:t>Высокогорского</a:t>
            </a:r>
            <a:r>
              <a:rPr lang="ru-RU" sz="1600" dirty="0" smtClean="0"/>
              <a:t> района. Руководитель музея </a:t>
            </a:r>
            <a:r>
              <a:rPr lang="ru-RU" sz="1600" dirty="0" err="1" smtClean="0"/>
              <a:t>Ч.И.Галиахметова</a:t>
            </a:r>
            <a:r>
              <a:rPr lang="ru-RU" sz="1600" dirty="0" smtClean="0"/>
              <a:t> за добросовестный и плодотворный труд в связи с Международным Днем музеев награждена Почетной грамотой отдела культуры исполнительного комитета  </a:t>
            </a:r>
            <a:r>
              <a:rPr lang="ru-RU" sz="1600" dirty="0" err="1" smtClean="0"/>
              <a:t>Высокогорского</a:t>
            </a:r>
            <a:r>
              <a:rPr lang="ru-RU" sz="1600" dirty="0" smtClean="0"/>
              <a:t> муниципального района. Активисты музея участвуют в различных конкурсах и </a:t>
            </a:r>
            <a:r>
              <a:rPr lang="ru-RU" sz="1600" dirty="0" smtClean="0"/>
              <a:t>конференциях.2013 году активисты музея приняли участие в конкурсе « Вперед -в прошлое» в КНИТУ и </a:t>
            </a:r>
            <a:r>
              <a:rPr lang="en-US" sz="1600" dirty="0" smtClean="0"/>
              <a:t>VI</a:t>
            </a:r>
            <a:r>
              <a:rPr lang="ru-RU" sz="1600" dirty="0" smtClean="0"/>
              <a:t>Республиканском эколого-краеведческом фестивале в номинации» История родного края». </a:t>
            </a:r>
            <a:r>
              <a:rPr lang="ru-RU" sz="1600" dirty="0" err="1" smtClean="0"/>
              <a:t>Зиннатуллина</a:t>
            </a:r>
            <a:r>
              <a:rPr lang="ru-RU" sz="1600" dirty="0" smtClean="0"/>
              <a:t> </a:t>
            </a:r>
            <a:r>
              <a:rPr lang="ru-RU" sz="1600" dirty="0" err="1" smtClean="0"/>
              <a:t>Гульназ</a:t>
            </a:r>
            <a:r>
              <a:rPr lang="ru-RU" sz="1600" dirty="0" smtClean="0"/>
              <a:t> стала лауреатом </a:t>
            </a:r>
            <a:r>
              <a:rPr lang="en-US" sz="1600" dirty="0" smtClean="0"/>
              <a:t>III</a:t>
            </a:r>
            <a:r>
              <a:rPr lang="ru-RU" sz="1600" dirty="0" smtClean="0"/>
              <a:t>районного фестиваля народного творчества «</a:t>
            </a:r>
            <a:r>
              <a:rPr lang="ru-RU" sz="1600" dirty="0" err="1" smtClean="0"/>
              <a:t>Ватан</a:t>
            </a:r>
            <a:r>
              <a:rPr lang="ru-RU" sz="1600" dirty="0" smtClean="0"/>
              <a:t>» в номинации «Художественное слово». В этом году участвовали в научно-просветительской конференции имени </a:t>
            </a:r>
            <a:r>
              <a:rPr lang="ru-RU" sz="1600" dirty="0" err="1" smtClean="0"/>
              <a:t>Ф.Карима</a:t>
            </a:r>
            <a:r>
              <a:rPr lang="ru-RU" sz="1600" dirty="0" smtClean="0"/>
              <a:t> и на районном конкурсе научно- исследовательских работ, посвященных 70 </a:t>
            </a:r>
            <a:r>
              <a:rPr lang="ru-RU" sz="1600" dirty="0" err="1" smtClean="0"/>
              <a:t>летию</a:t>
            </a:r>
            <a:r>
              <a:rPr lang="ru-RU" sz="1600" dirty="0" smtClean="0"/>
              <a:t> Победы, где заняли 2 место. </a:t>
            </a:r>
            <a:r>
              <a:rPr lang="ru-RU" sz="1600" dirty="0" smtClean="0"/>
              <a:t>На базе школы совместно с музеем «Боевой Славы» проводятся конференции, семинары, праздники, встречи, конкурсы, спортивные соревнования, уроки </a:t>
            </a:r>
            <a:r>
              <a:rPr lang="ru-RU" sz="1600" dirty="0" err="1" smtClean="0"/>
              <a:t>мужества.Музей</a:t>
            </a:r>
            <a:r>
              <a:rPr lang="ru-RU" sz="1600" dirty="0" smtClean="0"/>
              <a:t> </a:t>
            </a:r>
            <a:r>
              <a:rPr lang="ru-RU" sz="1600" dirty="0" smtClean="0"/>
              <a:t>поддерживает связь с Советом ветеранов </a:t>
            </a:r>
            <a:r>
              <a:rPr lang="ru-RU" sz="1600" dirty="0" smtClean="0"/>
              <a:t>села. </a:t>
            </a:r>
            <a:r>
              <a:rPr lang="ru-RU" sz="1600" dirty="0" smtClean="0"/>
              <a:t>Каждый год ветераны приходят в музей, интересуются его работой, участвуют в плановых мероприятиях. </a:t>
            </a:r>
            <a:r>
              <a:rPr lang="ru-RU" sz="1600" dirty="0" smtClean="0"/>
              <a:t>К сожалению, у нас в селе остался в живых только один ветеран ВОВ- Рамазанов </a:t>
            </a:r>
            <a:r>
              <a:rPr lang="ru-RU" sz="1600" dirty="0" err="1" smtClean="0"/>
              <a:t>Гумар</a:t>
            </a:r>
            <a:r>
              <a:rPr lang="ru-RU" sz="1600" dirty="0" smtClean="0"/>
              <a:t> </a:t>
            </a:r>
            <a:r>
              <a:rPr lang="ru-RU" sz="1600" dirty="0" err="1" smtClean="0"/>
              <a:t>Рамазанович</a:t>
            </a:r>
            <a:r>
              <a:rPr lang="ru-RU" sz="1600" dirty="0" smtClean="0"/>
              <a:t>. Также </a:t>
            </a:r>
            <a:r>
              <a:rPr lang="ru-RU" sz="1600" dirty="0" smtClean="0"/>
              <a:t>музей сотрудничает с центральным краеведческим музеем </a:t>
            </a:r>
            <a:r>
              <a:rPr lang="ru-RU" sz="1600" dirty="0" err="1" smtClean="0"/>
              <a:t>Высокогорского</a:t>
            </a:r>
            <a:r>
              <a:rPr lang="ru-RU" sz="1600" dirty="0" smtClean="0"/>
              <a:t> района и его руководителем </a:t>
            </a:r>
            <a:r>
              <a:rPr lang="ru-RU" sz="1600" dirty="0" err="1" smtClean="0"/>
              <a:t>Шигабутдиновым</a:t>
            </a:r>
            <a:r>
              <a:rPr lang="ru-RU" sz="1600" dirty="0" smtClean="0"/>
              <a:t> Б.С.и </a:t>
            </a:r>
            <a:r>
              <a:rPr lang="ru-RU" sz="1600" dirty="0" err="1" smtClean="0"/>
              <a:t>Иске-Казанским</a:t>
            </a:r>
            <a:r>
              <a:rPr lang="ru-RU" sz="1600" dirty="0" smtClean="0"/>
              <a:t> музеем-заповедником в селе </a:t>
            </a:r>
            <a:r>
              <a:rPr lang="ru-RU" sz="1600" dirty="0" err="1" smtClean="0"/>
              <a:t>Камаево</a:t>
            </a:r>
            <a:r>
              <a:rPr lang="ru-RU" sz="1600" dirty="0" smtClean="0"/>
              <a:t>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285728"/>
            <a:ext cx="885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Научно-исследовательская и культурно-просветительская работа музея «Боевой Славы»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357166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Публикации о работе музея и о членах кружка «Юные следопыты»</a:t>
            </a:r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14283" y="571480"/>
          <a:ext cx="8501121" cy="765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5965"/>
                <a:gridCol w="2206400"/>
                <a:gridCol w="1985760"/>
                <a:gridCol w="1322996"/>
              </a:tblGrid>
              <a:tr h="300868"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публикации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</a:t>
                      </a:r>
                      <a:r>
                        <a:rPr lang="ru-RU" baseline="0" dirty="0" smtClean="0"/>
                        <a:t> газеты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Автор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Год </a:t>
                      </a:r>
                      <a:endParaRPr lang="ru-RU" dirty="0"/>
                    </a:p>
                  </a:txBody>
                  <a:tcPr/>
                </a:tc>
              </a:tr>
              <a:tr h="4487949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600" dirty="0" smtClean="0"/>
                        <a:t>«</a:t>
                      </a:r>
                      <a:r>
                        <a:rPr lang="ru-RU" sz="1600" dirty="0" err="1" smtClean="0"/>
                        <a:t>Данлы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исем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иясе</a:t>
                      </a:r>
                      <a:r>
                        <a:rPr lang="ru-RU" sz="1600" dirty="0" smtClean="0"/>
                        <a:t>»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ru-RU" sz="160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dirty="0" smtClean="0"/>
                        <a:t>«</a:t>
                      </a:r>
                      <a:r>
                        <a:rPr lang="ru-RU" sz="1600" dirty="0" err="1" smtClean="0"/>
                        <a:t>Ялкынлы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й</a:t>
                      </a:r>
                      <a:r>
                        <a:rPr lang="tt-RU" sz="1600" dirty="0" smtClean="0"/>
                        <a:t>өрәкле мөгаллимә”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t-RU" sz="1600" dirty="0" smtClean="0"/>
                        <a:t>“Батыршин батырлыгы”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tt-RU" sz="160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tt-RU" sz="1600" dirty="0" smtClean="0"/>
                        <a:t>“Безнең генерал”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tt-RU" sz="160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tt-RU" sz="1600" dirty="0" smtClean="0"/>
                        <a:t>“С благодарностью нашему земляку- Гильфану Батыршину”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dirty="0" err="1" smtClean="0"/>
                        <a:t>Гильфан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Батыршин-первый</a:t>
                      </a:r>
                      <a:r>
                        <a:rPr lang="ru-RU" sz="1600" dirty="0" smtClean="0"/>
                        <a:t> герой из татар»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dirty="0" smtClean="0"/>
                        <a:t>«</a:t>
                      </a:r>
                      <a:r>
                        <a:rPr lang="ru-RU" sz="1600" dirty="0" err="1" smtClean="0"/>
                        <a:t>Туган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ягым</a:t>
                      </a:r>
                      <a:r>
                        <a:rPr lang="ru-RU" sz="1600" dirty="0" smtClean="0"/>
                        <a:t>, </a:t>
                      </a:r>
                      <a:r>
                        <a:rPr lang="ru-RU" sz="1600" dirty="0" err="1" smtClean="0"/>
                        <a:t>купме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tt-RU" sz="1600" baseline="0" dirty="0" smtClean="0"/>
                        <a:t>серләр саклана синдә!</a:t>
                      </a:r>
                      <a:r>
                        <a:rPr lang="ru-RU" sz="1600" baseline="0" dirty="0" smtClean="0"/>
                        <a:t>»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aseline="0" dirty="0" smtClean="0"/>
                        <a:t>«</a:t>
                      </a:r>
                      <a:r>
                        <a:rPr lang="ru-RU" sz="1600" baseline="0" dirty="0" err="1" smtClean="0"/>
                        <a:t>Ямаширм</a:t>
                      </a:r>
                      <a:r>
                        <a:rPr lang="tt-RU" sz="1600" baseline="0" dirty="0" smtClean="0"/>
                        <a:t>ә кешеләре һәм эшләре белән дан тота” ( статья о школе и о музеи)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t-RU" sz="1600" baseline="0" dirty="0" smtClean="0"/>
                        <a:t>“Яңа балалар бакчасы-әниләргә зур бүләк”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t-RU" sz="1600" baseline="0" dirty="0" smtClean="0"/>
                        <a:t>“Батырлыгы безне сокландыра”</a:t>
                      </a:r>
                      <a:endParaRPr lang="tt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«</a:t>
                      </a:r>
                      <a:r>
                        <a:rPr lang="ru-RU" sz="1600" dirty="0" err="1" smtClean="0"/>
                        <a:t>Высокогорские</a:t>
                      </a:r>
                      <a:r>
                        <a:rPr lang="ru-RU" sz="1600" dirty="0" smtClean="0"/>
                        <a:t> вести»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«</a:t>
                      </a:r>
                      <a:r>
                        <a:rPr lang="ru-RU" sz="1600" dirty="0" err="1" smtClean="0"/>
                        <a:t>Высокогорские</a:t>
                      </a:r>
                      <a:r>
                        <a:rPr lang="ru-RU" sz="1600" dirty="0" smtClean="0"/>
                        <a:t> вести»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«</a:t>
                      </a:r>
                      <a:r>
                        <a:rPr lang="ru-RU" sz="1600" dirty="0" err="1" smtClean="0"/>
                        <a:t>Высокогорские</a:t>
                      </a:r>
                      <a:r>
                        <a:rPr lang="ru-RU" sz="1600" dirty="0" smtClean="0"/>
                        <a:t> вести»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«</a:t>
                      </a:r>
                      <a:r>
                        <a:rPr lang="ru-RU" sz="1600" dirty="0" err="1" smtClean="0"/>
                        <a:t>Высокогорские</a:t>
                      </a:r>
                      <a:r>
                        <a:rPr lang="ru-RU" sz="1600" dirty="0" smtClean="0"/>
                        <a:t> вести»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«</a:t>
                      </a:r>
                      <a:r>
                        <a:rPr lang="ru-RU" sz="1600" dirty="0" err="1" smtClean="0"/>
                        <a:t>Высокогорские</a:t>
                      </a:r>
                      <a:r>
                        <a:rPr lang="ru-RU" sz="1600" dirty="0" smtClean="0"/>
                        <a:t> вести»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«</a:t>
                      </a:r>
                      <a:r>
                        <a:rPr lang="ru-RU" sz="1600" dirty="0" err="1" smtClean="0"/>
                        <a:t>Высокогорские</a:t>
                      </a:r>
                      <a:r>
                        <a:rPr lang="ru-RU" sz="1600" dirty="0" smtClean="0"/>
                        <a:t> вести»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«</a:t>
                      </a:r>
                      <a:r>
                        <a:rPr lang="ru-RU" sz="1600" dirty="0" err="1" smtClean="0"/>
                        <a:t>Высокогорские</a:t>
                      </a:r>
                      <a:r>
                        <a:rPr lang="ru-RU" sz="1600" dirty="0" smtClean="0"/>
                        <a:t> вести»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dirty="0" smtClean="0"/>
                        <a:t>“Высокогорские вести”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dirty="0" smtClean="0"/>
                        <a:t>“Высокогорские вести”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dirty="0" smtClean="0"/>
                        <a:t>“Высокогорские вести”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Галиахметова</a:t>
                      </a:r>
                      <a:r>
                        <a:rPr lang="ru-RU" sz="1600" dirty="0" smtClean="0"/>
                        <a:t> Ч.</a:t>
                      </a:r>
                    </a:p>
                    <a:p>
                      <a:r>
                        <a:rPr lang="ru-RU" sz="1600" dirty="0" smtClean="0"/>
                        <a:t>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Галиахметова</a:t>
                      </a:r>
                      <a:r>
                        <a:rPr lang="ru-RU" sz="1600" dirty="0" smtClean="0"/>
                        <a:t> Ч.И.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Галиахметова</a:t>
                      </a:r>
                      <a:r>
                        <a:rPr lang="ru-RU" sz="1600" dirty="0" smtClean="0"/>
                        <a:t> Ч.И.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Галиахметова</a:t>
                      </a:r>
                      <a:r>
                        <a:rPr lang="ru-RU" sz="1600" dirty="0" smtClean="0"/>
                        <a:t> Ч.И.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Галиахметова</a:t>
                      </a:r>
                      <a:r>
                        <a:rPr lang="ru-RU" sz="1600" dirty="0" smtClean="0"/>
                        <a:t> Ч.И., </a:t>
                      </a:r>
                      <a:r>
                        <a:rPr lang="ru-RU" sz="1600" dirty="0" err="1" smtClean="0"/>
                        <a:t>Сибгатуллина</a:t>
                      </a:r>
                      <a:r>
                        <a:rPr lang="ru-RU" sz="1600" dirty="0" smtClean="0"/>
                        <a:t> Х.Х.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Галиахметова</a:t>
                      </a:r>
                      <a:r>
                        <a:rPr lang="ru-RU" sz="1600" dirty="0" smtClean="0"/>
                        <a:t> Ч.И.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Е.Мартынова о музейном форуме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dirty="0" smtClean="0"/>
                        <a:t>Г.Илдарова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dirty="0" smtClean="0"/>
                        <a:t>Галиахметова Ч.И.</a:t>
                      </a:r>
                      <a:endParaRPr lang="ru-RU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r>
                        <a:rPr lang="tt-RU" sz="1600" dirty="0" smtClean="0"/>
                        <a:t>Галиахметова Ч.И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2007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2010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2010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2012</a:t>
                      </a:r>
                    </a:p>
                    <a:p>
                      <a:endParaRPr lang="tt-RU" sz="1600" dirty="0" smtClean="0"/>
                    </a:p>
                    <a:p>
                      <a:r>
                        <a:rPr lang="tt-RU" sz="1600" dirty="0" smtClean="0"/>
                        <a:t>2013</a:t>
                      </a:r>
                    </a:p>
                    <a:p>
                      <a:endParaRPr lang="tt-RU" sz="1600" dirty="0" smtClean="0"/>
                    </a:p>
                    <a:p>
                      <a:endParaRPr lang="tt-RU" sz="1600" dirty="0" smtClean="0"/>
                    </a:p>
                    <a:p>
                      <a:r>
                        <a:rPr lang="tt-RU" sz="1600" dirty="0" smtClean="0"/>
                        <a:t>2014</a:t>
                      </a:r>
                    </a:p>
                    <a:p>
                      <a:endParaRPr lang="tt-RU" sz="1600" dirty="0" smtClean="0"/>
                    </a:p>
                    <a:p>
                      <a:r>
                        <a:rPr lang="tt-RU" sz="1600" dirty="0" smtClean="0"/>
                        <a:t>2013</a:t>
                      </a:r>
                    </a:p>
                    <a:p>
                      <a:endParaRPr lang="tt-RU" sz="1600" dirty="0" smtClean="0"/>
                    </a:p>
                    <a:p>
                      <a:r>
                        <a:rPr lang="tt-RU" sz="1600" dirty="0" smtClean="0"/>
                        <a:t>2013</a:t>
                      </a:r>
                    </a:p>
                    <a:p>
                      <a:endParaRPr lang="tt-RU" sz="1600" dirty="0" smtClean="0"/>
                    </a:p>
                    <a:p>
                      <a:endParaRPr lang="tt-RU" sz="1600" dirty="0" smtClean="0"/>
                    </a:p>
                    <a:p>
                      <a:r>
                        <a:rPr lang="tt-RU" sz="1600" dirty="0" smtClean="0"/>
                        <a:t>2014</a:t>
                      </a:r>
                    </a:p>
                    <a:p>
                      <a:endParaRPr lang="tt-RU" sz="1600" dirty="0" smtClean="0"/>
                    </a:p>
                    <a:p>
                      <a:r>
                        <a:rPr lang="tt-RU" sz="1600" dirty="0" smtClean="0"/>
                        <a:t>2014</a:t>
                      </a:r>
                      <a:endParaRPr lang="ru-RU" sz="1600" dirty="0"/>
                    </a:p>
                  </a:txBody>
                  <a:tcPr/>
                </a:tc>
              </a:tr>
              <a:tr h="3008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008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08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08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08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C:\Users\1.1-ПК\Desktop\патриот\107_PANA\P10702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5" y="571480"/>
            <a:ext cx="4071966" cy="571504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00430" y="0"/>
            <a:ext cx="3306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dirty="0" smtClean="0">
                <a:solidFill>
                  <a:srgbClr val="FF0000"/>
                </a:solidFill>
              </a:rPr>
              <a:t>Публика</a:t>
            </a:r>
            <a:r>
              <a:rPr lang="ru-RU" dirty="0" err="1" smtClean="0">
                <a:solidFill>
                  <a:srgbClr val="FF0000"/>
                </a:solidFill>
              </a:rPr>
              <a:t>ции</a:t>
            </a:r>
            <a:r>
              <a:rPr lang="ru-RU" dirty="0" smtClean="0">
                <a:solidFill>
                  <a:srgbClr val="FF0000"/>
                </a:solidFill>
              </a:rPr>
              <a:t> сотрудников музея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5604" name="Picture 4" descr="C:\Users\1.1-ПК\Desktop\патриот\107_PANA\P10702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429000"/>
            <a:ext cx="3857652" cy="2945843"/>
          </a:xfrm>
          <a:prstGeom prst="rect">
            <a:avLst/>
          </a:prstGeom>
          <a:noFill/>
        </p:spPr>
      </p:pic>
      <p:pic>
        <p:nvPicPr>
          <p:cNvPr id="25605" name="Picture 5" descr="C:\Users\1.1-ПК\Desktop\патриот\107_PANA\P10702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7" y="571480"/>
            <a:ext cx="3929090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357166"/>
            <a:ext cx="82153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Формы работы: экскурсии и встречи</a:t>
            </a:r>
          </a:p>
          <a:p>
            <a:pPr algn="ctr"/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6626" name="Picture 2" descr="http://cs621121.vk.me/v621121257/139fc/NXqU81vyf9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857628"/>
            <a:ext cx="4286280" cy="272097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0" y="6500834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 гостями из Южной Кореи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Picture 14" descr="музейда куна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00034" y="3857628"/>
            <a:ext cx="4065589" cy="2714644"/>
          </a:xfrm>
          <a:prstGeom prst="rect">
            <a:avLst/>
          </a:prstGeom>
          <a:noFill/>
          <a:ln/>
        </p:spPr>
      </p:pic>
      <p:sp>
        <p:nvSpPr>
          <p:cNvPr id="6" name="TextBox 5"/>
          <p:cNvSpPr txBox="1"/>
          <p:nvPr/>
        </p:nvSpPr>
        <p:spPr>
          <a:xfrm>
            <a:off x="1785918" y="6572272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Научные сотрудники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Picture 16" descr="бабайлар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643306" y="908051"/>
            <a:ext cx="2000264" cy="2592387"/>
          </a:xfrm>
          <a:prstGeom prst="rect">
            <a:avLst/>
          </a:prstGeom>
          <a:noFill/>
          <a:ln/>
        </p:spPr>
      </p:pic>
      <p:sp>
        <p:nvSpPr>
          <p:cNvPr id="8" name="TextBox 7"/>
          <p:cNvSpPr txBox="1"/>
          <p:nvPr/>
        </p:nvSpPr>
        <p:spPr>
          <a:xfrm>
            <a:off x="2571736" y="3286124"/>
            <a:ext cx="4286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Академик </a:t>
            </a:r>
            <a:r>
              <a:rPr lang="ru-RU" dirty="0" err="1" smtClean="0">
                <a:solidFill>
                  <a:srgbClr val="FF0000"/>
                </a:solidFill>
              </a:rPr>
              <a:t>Мостюков</a:t>
            </a:r>
            <a:r>
              <a:rPr lang="ru-RU" dirty="0" smtClean="0">
                <a:solidFill>
                  <a:srgbClr val="FF0000"/>
                </a:solidFill>
              </a:rPr>
              <a:t> И.Ш и Герой Советского Союза Кузнецов Б.К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Picture 17" descr="генерал кунак"/>
          <p:cNvPicPr>
            <a:picLocks noChangeAspect="1" noChangeArrowheads="1"/>
          </p:cNvPicPr>
          <p:nvPr/>
        </p:nvPicPr>
        <p:blipFill>
          <a:blip r:embed="rId6" cstate="print"/>
          <a:srcRect l="-23120" r="35896" b="6813"/>
          <a:stretch>
            <a:fillRect/>
          </a:stretch>
        </p:blipFill>
        <p:spPr bwMode="auto">
          <a:xfrm>
            <a:off x="5572132" y="857232"/>
            <a:ext cx="3357586" cy="2643206"/>
          </a:xfrm>
          <a:prstGeom prst="rect">
            <a:avLst/>
          </a:prstGeom>
          <a:noFill/>
        </p:spPr>
      </p:pic>
      <p:pic>
        <p:nvPicPr>
          <p:cNvPr id="26627" name="Picture 3" descr="C:\Users\1.1-ПК\Desktop\патриот\DSC0385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928670"/>
            <a:ext cx="2714644" cy="257176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85786" y="3500438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 учениками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00826" y="3286125"/>
            <a:ext cx="26431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Наш односельчанин-генерал-майор Зиннуров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500042"/>
            <a:ext cx="642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Формы работы</a:t>
            </a:r>
            <a:r>
              <a:rPr lang="ru-RU" dirty="0" smtClean="0">
                <a:solidFill>
                  <a:srgbClr val="FF0000"/>
                </a:solidFill>
              </a:rPr>
              <a:t>: творческие вечера, праздники </a:t>
            </a:r>
            <a:endParaRPr lang="ru-RU" dirty="0"/>
          </a:p>
        </p:txBody>
      </p:sp>
      <p:pic>
        <p:nvPicPr>
          <p:cNvPr id="3" name="Picture 13" descr="герой баб безд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3860800"/>
            <a:ext cx="4500563" cy="2997200"/>
          </a:xfrm>
          <a:prstGeom prst="rect">
            <a:avLst/>
          </a:prstGeom>
          <a:noFill/>
          <a:ln/>
        </p:spPr>
      </p:pic>
      <p:pic>
        <p:nvPicPr>
          <p:cNvPr id="4" name="Picture 16" descr="гулна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500562" y="3933825"/>
            <a:ext cx="4214842" cy="2924175"/>
          </a:xfrm>
          <a:prstGeom prst="rect">
            <a:avLst/>
          </a:prstGeom>
          <a:noFill/>
          <a:ln/>
        </p:spPr>
      </p:pic>
      <p:pic>
        <p:nvPicPr>
          <p:cNvPr id="29698" name="Picture 2" descr="E:\май\IMG_11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857232"/>
            <a:ext cx="4000528" cy="2857520"/>
          </a:xfrm>
          <a:prstGeom prst="rect">
            <a:avLst/>
          </a:prstGeom>
          <a:noFill/>
        </p:spPr>
      </p:pic>
      <p:pic>
        <p:nvPicPr>
          <p:cNvPr id="6" name="Picture 12" descr="митингт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57158" y="857233"/>
            <a:ext cx="4000528" cy="2857520"/>
          </a:xfrm>
          <a:prstGeom prst="rect">
            <a:avLst/>
          </a:prstGeom>
          <a:noFill/>
          <a:ln/>
        </p:spPr>
      </p:pic>
      <p:pic>
        <p:nvPicPr>
          <p:cNvPr id="29700" name="Picture 4" descr="C:\Users\1.1-ПК\Desktop\патриот\P106009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2" y="3071810"/>
            <a:ext cx="4214842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10" descr="IMG_32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4290"/>
            <a:ext cx="4343400" cy="3043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Содержимое 9" descr="IMG_3215.JPG"/>
          <p:cNvPicPr>
            <a:picLocks noChangeAspect="1"/>
          </p:cNvPicPr>
          <p:nvPr/>
        </p:nvPicPr>
        <p:blipFill>
          <a:blip r:embed="rId3" cstate="print"/>
          <a:srcRect t="1515" b="1515"/>
          <a:stretch>
            <a:fillRect/>
          </a:stretch>
        </p:blipFill>
        <p:spPr>
          <a:xfrm>
            <a:off x="4114800" y="3071810"/>
            <a:ext cx="5029200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2" name="Picture 2" descr="C:\Users\1.1-ПК\Desktop\патриот\P10124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285728"/>
            <a:ext cx="4500562" cy="2571768"/>
          </a:xfrm>
          <a:prstGeom prst="rect">
            <a:avLst/>
          </a:prstGeom>
          <a:noFill/>
        </p:spPr>
      </p:pic>
      <p:pic>
        <p:nvPicPr>
          <p:cNvPr id="30723" name="Picture 3" descr="C:\Users\1.1-ПК\Desktop\патриот\DSC0386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3214686"/>
            <a:ext cx="4071966" cy="291941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428860" y="0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Наша деятельность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14546" y="6357958"/>
            <a:ext cx="5206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Военно-патриотический месячник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357290" y="214290"/>
            <a:ext cx="6929486" cy="571504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Юные следопыты в гостях у ветеранов ВОВ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DCIM\100CANON\IMG_318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1000108"/>
            <a:ext cx="1857388" cy="2547955"/>
          </a:xfrm>
          <a:prstGeom prst="rect">
            <a:avLst/>
          </a:prstGeom>
          <a:noFill/>
        </p:spPr>
      </p:pic>
      <p:pic>
        <p:nvPicPr>
          <p:cNvPr id="6147" name="Picture 3" descr="C:\DCIM\100CANON\IMG_319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1000108"/>
            <a:ext cx="2667018" cy="2500330"/>
          </a:xfrm>
          <a:prstGeom prst="rect">
            <a:avLst/>
          </a:prstGeom>
          <a:noFill/>
        </p:spPr>
      </p:pic>
      <p:pic>
        <p:nvPicPr>
          <p:cNvPr id="6148" name="Picture 4" descr="C:\DCIM\100CANON\IMG_3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000108"/>
            <a:ext cx="3072125" cy="2500330"/>
          </a:xfrm>
          <a:prstGeom prst="rect">
            <a:avLst/>
          </a:prstGeom>
          <a:noFill/>
        </p:spPr>
      </p:pic>
      <p:pic>
        <p:nvPicPr>
          <p:cNvPr id="6149" name="Picture 5" descr="D:\65 ЛЕТ\Копия SDC119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3714752"/>
            <a:ext cx="3571900" cy="2428892"/>
          </a:xfrm>
          <a:prstGeom prst="rect">
            <a:avLst/>
          </a:prstGeom>
          <a:noFill/>
        </p:spPr>
      </p:pic>
      <p:pic>
        <p:nvPicPr>
          <p:cNvPr id="6150" name="Picture 6" descr="D:\65 ЛЕТ\IMG_25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3714752"/>
            <a:ext cx="3643338" cy="250033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42910" y="3429000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Валиуллин</a:t>
            </a:r>
            <a:r>
              <a:rPr lang="ru-RU" dirty="0" smtClean="0"/>
              <a:t> </a:t>
            </a:r>
            <a:r>
              <a:rPr lang="ru-RU" dirty="0" err="1" smtClean="0"/>
              <a:t>Фальват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643306" y="342900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Фазылов </a:t>
            </a:r>
            <a:r>
              <a:rPr lang="ru-RU" dirty="0" err="1" smtClean="0"/>
              <a:t>Нури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786446" y="3429001"/>
            <a:ext cx="3357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r>
              <a:rPr lang="ru-RU" dirty="0" err="1" smtClean="0"/>
              <a:t>Мухамметзянов</a:t>
            </a:r>
            <a:r>
              <a:rPr lang="ru-RU" dirty="0" smtClean="0"/>
              <a:t> </a:t>
            </a:r>
            <a:r>
              <a:rPr lang="ru-RU" dirty="0" err="1" smtClean="0"/>
              <a:t>Абдуллазян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28662" y="6215082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</a:t>
            </a:r>
            <a:r>
              <a:rPr lang="ru-RU" dirty="0" err="1" smtClean="0"/>
              <a:t>Сираев</a:t>
            </a:r>
            <a:r>
              <a:rPr lang="ru-RU" dirty="0" smtClean="0"/>
              <a:t> </a:t>
            </a:r>
            <a:r>
              <a:rPr lang="ru-RU" dirty="0" err="1" smtClean="0"/>
              <a:t>Якуп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214810" y="6286520"/>
            <a:ext cx="4929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Рамазанов </a:t>
            </a:r>
            <a:r>
              <a:rPr lang="ru-RU" dirty="0" err="1" smtClean="0"/>
              <a:t>Гумар</a:t>
            </a:r>
            <a:r>
              <a:rPr lang="ru-RU" dirty="0" smtClean="0"/>
              <a:t>- кавалер двух орденов Славы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Музей Боевой Славы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6"/>
                </a:solidFill>
              </a:rPr>
              <a:t>Место расположения: </a:t>
            </a:r>
            <a:r>
              <a:rPr lang="ru-RU" dirty="0" err="1" smtClean="0"/>
              <a:t>Ямашурминская</a:t>
            </a:r>
            <a:r>
              <a:rPr lang="ru-RU" dirty="0" smtClean="0"/>
              <a:t> СОШ </a:t>
            </a:r>
            <a:r>
              <a:rPr lang="ru-RU" dirty="0" err="1" smtClean="0"/>
              <a:t>Высокогорского</a:t>
            </a:r>
            <a:r>
              <a:rPr lang="ru-RU" dirty="0" smtClean="0"/>
              <a:t> муниципального района РТ</a:t>
            </a:r>
          </a:p>
          <a:p>
            <a:pPr>
              <a:defRPr/>
            </a:pPr>
            <a:r>
              <a:rPr lang="ru-RU" dirty="0" smtClean="0">
                <a:solidFill>
                  <a:schemeClr val="accent6"/>
                </a:solidFill>
              </a:rPr>
              <a:t>Год основания:</a:t>
            </a:r>
            <a:r>
              <a:rPr lang="ru-RU" dirty="0" smtClean="0"/>
              <a:t> 1968</a:t>
            </a:r>
          </a:p>
          <a:p>
            <a:pPr>
              <a:defRPr/>
            </a:pPr>
            <a:r>
              <a:rPr lang="ru-RU" dirty="0" smtClean="0">
                <a:solidFill>
                  <a:schemeClr val="accent6"/>
                </a:solidFill>
              </a:rPr>
              <a:t>Основатель:</a:t>
            </a:r>
            <a:r>
              <a:rPr lang="ru-RU" sz="3600" dirty="0" smtClean="0"/>
              <a:t> </a:t>
            </a:r>
            <a:r>
              <a:rPr lang="ru-RU" dirty="0" err="1" smtClean="0"/>
              <a:t>Мухамметзянов</a:t>
            </a:r>
            <a:r>
              <a:rPr lang="ru-RU" dirty="0" smtClean="0"/>
              <a:t> И.М. (1936-1995)</a:t>
            </a:r>
          </a:p>
          <a:p>
            <a:pPr>
              <a:defRPr/>
            </a:pPr>
            <a:r>
              <a:rPr lang="ru-RU" dirty="0" smtClean="0">
                <a:solidFill>
                  <a:schemeClr val="accent6"/>
                </a:solidFill>
              </a:rPr>
              <a:t>Основная тема поисково-исследовательской работы: </a:t>
            </a:r>
            <a:r>
              <a:rPr lang="ru-RU" dirty="0" smtClean="0"/>
              <a:t>Боевой путь 146й стрелковой дивизии ордена Суворова; Первый Герой Советского Союза среди татар - наш земляк </a:t>
            </a:r>
            <a:r>
              <a:rPr lang="ru-RU" dirty="0" err="1" smtClean="0"/>
              <a:t>Гильфан</a:t>
            </a:r>
            <a:r>
              <a:rPr lang="ru-RU" dirty="0" smtClean="0"/>
              <a:t> </a:t>
            </a:r>
            <a:r>
              <a:rPr lang="ru-RU" dirty="0" err="1" smtClean="0"/>
              <a:t>Батыршин</a:t>
            </a:r>
            <a:r>
              <a:rPr lang="ru-RU" dirty="0" smtClean="0"/>
              <a:t>; участники Великой Отечественной Войны нашего села</a:t>
            </a:r>
          </a:p>
          <a:p>
            <a:pPr>
              <a:defRPr/>
            </a:pPr>
            <a:r>
              <a:rPr lang="ru-RU" dirty="0" smtClean="0">
                <a:solidFill>
                  <a:schemeClr val="accent6"/>
                </a:solidFill>
              </a:rPr>
              <a:t>Общее количество экспонатов: </a:t>
            </a:r>
            <a:r>
              <a:rPr lang="ru-RU" dirty="0" smtClean="0"/>
              <a:t>732</a:t>
            </a:r>
          </a:p>
          <a:p>
            <a:pPr algn="r">
              <a:defRPr/>
            </a:pPr>
            <a:r>
              <a:rPr lang="ru-RU" dirty="0" smtClean="0">
                <a:solidFill>
                  <a:schemeClr val="accent6"/>
                </a:solidFill>
              </a:rPr>
              <a:t>Руководитель музея:</a:t>
            </a:r>
            <a:r>
              <a:rPr lang="ru-RU" dirty="0" smtClean="0">
                <a:solidFill>
                  <a:schemeClr val="hlink"/>
                </a:solidFill>
              </a:rPr>
              <a:t> </a:t>
            </a:r>
            <a:r>
              <a:rPr lang="ru-RU" dirty="0" err="1" smtClean="0"/>
              <a:t>Галиахметова</a:t>
            </a:r>
            <a:r>
              <a:rPr lang="ru-RU" dirty="0" smtClean="0"/>
              <a:t> Ч.И.</a:t>
            </a:r>
          </a:p>
          <a:p>
            <a:pPr algn="r">
              <a:defRPr/>
            </a:pPr>
            <a:r>
              <a:rPr lang="ru-RU" dirty="0" smtClean="0">
                <a:solidFill>
                  <a:srgbClr val="FF0000"/>
                </a:solidFill>
              </a:rPr>
              <a:t>В музее работает кружок «Юные следопыты»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14546" y="1142984"/>
            <a:ext cx="6929454" cy="5715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Ожидаемые результаты:</a:t>
            </a:r>
            <a:endParaRPr lang="ru-RU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1. Сохранение в экспозициях музея документов, стендов, альбомов.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2. Пополнение фонда новыми стендами.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3. Издание исследовательских работ учащихся.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4. Укрепление связи музея со школой, с родителями, с общественностью.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5.Комплектовать музей  интерактивными учебными материалами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и внедрять компьютерные технологии в учебно-воспитательный процесс.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6.Сделать косметический ремонт помещения, экспозиции, обновить инвентарь.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7.Создать  презентации, рассказывающие о нашем музее.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8. Активное участие в Музейных форумах, конкурсах, конференциях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9. Участие в проведении праздника 70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летия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Великой Победы в селе и на районе.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14348" y="428604"/>
            <a:ext cx="8286808" cy="6143668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Цель работы музея: 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/>
              <a:t>формирование чувства ответственности за Родину, гордости за свое Отечество, школу, семью, т.е. чувства сопричастности к прошлому и настоящему малой Родины. Музей «Боевой Славы» призван способствовать формированию у учащихся гражданско-патриотических качеств, расширению кругозора и воспитанию познавательных интересов и способностей, овладению учащимися практическими навыками поисковой, исследовательской деятельности, осуществлять поддержку творческих способностей детей, формировать интерес к отечественной культуре и уважительного отношения к нравственным ценностям прошлых поколений, </a:t>
            </a:r>
            <a:r>
              <a:rPr lang="ru-RU" sz="1600" dirty="0" smtClean="0"/>
              <a:t>к </a:t>
            </a:r>
            <a:r>
              <a:rPr lang="ru-RU" sz="1600" dirty="0" smtClean="0"/>
              <a:t>прошлому, настоящему и будущему деревни и школы.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Задачи:</a:t>
            </a:r>
            <a:r>
              <a:rPr lang="ru-RU" sz="1600" dirty="0" smtClean="0"/>
              <a:t>   1. Развитие творческой самостоятельности и общественной активности учащихся в процессе сбора  материала и оформления. </a:t>
            </a:r>
            <a:endParaRPr lang="ru-RU" sz="1600" dirty="0" smtClean="0"/>
          </a:p>
          <a:p>
            <a:r>
              <a:rPr lang="ru-RU" sz="1600" dirty="0" smtClean="0"/>
              <a:t>2</a:t>
            </a:r>
            <a:r>
              <a:rPr lang="ru-RU" sz="1600" dirty="0" smtClean="0"/>
              <a:t>. Воспитание патриотических чувств учащихся.	</a:t>
            </a:r>
          </a:p>
          <a:p>
            <a:r>
              <a:rPr lang="ru-RU" sz="1600" dirty="0" smtClean="0"/>
              <a:t>В нашей школе работают два музея: музей «Боевой Славы» и краеведческий музей «Изучение истории Родного края». Музей «Боевой Славы» создан в 1968 году. Инициатива создания музея «Боевой Славы» принадлежит ветерану Великой Отечественной войны, учителю истории нашей школы </a:t>
            </a:r>
            <a:r>
              <a:rPr lang="ru-RU" sz="1600" dirty="0" err="1" smtClean="0"/>
              <a:t>МухамметзяновуИ.М.Бессменный</a:t>
            </a:r>
            <a:r>
              <a:rPr lang="ru-RU" sz="1600" dirty="0" smtClean="0"/>
              <a:t> руководитель: учитель нашей школы, ныне покойный </a:t>
            </a:r>
            <a:r>
              <a:rPr lang="ru-RU" sz="1600" dirty="0" err="1" smtClean="0"/>
              <a:t>Шакирзянов</a:t>
            </a:r>
            <a:r>
              <a:rPr lang="ru-RU" sz="1600" dirty="0" smtClean="0"/>
              <a:t> </a:t>
            </a:r>
            <a:r>
              <a:rPr lang="ru-RU" sz="1600" dirty="0" err="1" smtClean="0"/>
              <a:t>Агъля</a:t>
            </a:r>
            <a:r>
              <a:rPr lang="ru-RU" sz="1600" dirty="0" smtClean="0"/>
              <a:t> </a:t>
            </a:r>
            <a:r>
              <a:rPr lang="ru-RU" sz="1600" dirty="0" err="1" smtClean="0"/>
              <a:t>Шакирзянович</a:t>
            </a:r>
            <a:r>
              <a:rPr lang="ru-RU" sz="1600" dirty="0" smtClean="0"/>
              <a:t>. </a:t>
            </a:r>
            <a:endParaRPr lang="ru-RU" sz="1600" dirty="0" smtClean="0"/>
          </a:p>
          <a:p>
            <a:r>
              <a:rPr lang="ru-RU" sz="1600" b="1" dirty="0" smtClean="0">
                <a:solidFill>
                  <a:srgbClr val="FF0000"/>
                </a:solidFill>
              </a:rPr>
              <a:t>Профиль музея: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/>
              <a:t>историческое краеведение. Основной темой поисково-исследовательской работы музея является изучение боевого пути 280 артиллерийского полка 146-й стрелковой дивизии ордена Суворова, сформировавшейся в </a:t>
            </a:r>
            <a:r>
              <a:rPr lang="ru-RU" sz="1600" dirty="0" err="1" smtClean="0"/>
              <a:t>Ямашурме</a:t>
            </a:r>
            <a:r>
              <a:rPr lang="ru-RU" sz="1600" dirty="0" smtClean="0"/>
              <a:t>; жизни и деятельности первого Героя Советского Союза среди татар </a:t>
            </a:r>
            <a:r>
              <a:rPr lang="ru-RU" sz="1600" dirty="0" err="1" smtClean="0"/>
              <a:t>Гильфана</a:t>
            </a:r>
            <a:r>
              <a:rPr lang="ru-RU" sz="1600" dirty="0" smtClean="0"/>
              <a:t> </a:t>
            </a:r>
            <a:r>
              <a:rPr lang="ru-RU" sz="1600" dirty="0" err="1" smtClean="0"/>
              <a:t>Батыршина</a:t>
            </a:r>
            <a:r>
              <a:rPr lang="ru-RU" sz="1600" dirty="0" smtClean="0"/>
              <a:t> и сбор материалов об участниках Великой Отечественной Войны нашего села.  Музей паспортизацию прошел, имеет статус «Школьный музей», приказ №3335 от 20 декабря 1978 года.</a:t>
            </a: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0" y="1643063"/>
            <a:ext cx="4495800" cy="5000625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ru-RU" dirty="0" smtClean="0">
                <a:solidFill>
                  <a:srgbClr val="FF0000"/>
                </a:solidFill>
              </a:rPr>
              <a:t>Разделы </a:t>
            </a:r>
            <a:r>
              <a:rPr lang="ru-RU" dirty="0" smtClean="0">
                <a:solidFill>
                  <a:srgbClr val="FF0000"/>
                </a:solidFill>
              </a:rPr>
              <a:t>экспозиции: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</a:t>
            </a:r>
            <a:r>
              <a:rPr lang="ru-RU" dirty="0" smtClean="0"/>
              <a:t>Боевой путь 146й стрелковой дивизии»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«Командиры 146й стрелковой дивизии»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«Боевые орудия ВОВ»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«Документы и вырезки газет»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«Наши ветераны»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«История в фотографиях»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</a:t>
            </a:r>
            <a:r>
              <a:rPr lang="ru-RU" dirty="0" err="1" smtClean="0"/>
              <a:t>Г.Батыршин-наш</a:t>
            </a:r>
            <a:r>
              <a:rPr lang="ru-RU" dirty="0" smtClean="0"/>
              <a:t> земляк»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«Боевые награды»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«Наши достижения»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«Военная форма»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«Книги о войне»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«Герои Советского Союза – выходцы нашего района»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«Память»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«Значки»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«Мы помним, мы гордимся!»</a:t>
            </a:r>
          </a:p>
        </p:txBody>
      </p:sp>
      <p:pic>
        <p:nvPicPr>
          <p:cNvPr id="6" name="Содержимое 8" descr="Командиры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857750" y="1928813"/>
            <a:ext cx="4286250" cy="3857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/>
              <a:t>Экспозиция«Боевые орудия ВОВ»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57158" y="1214422"/>
            <a:ext cx="3681442" cy="507209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Площадь экспозиции: 6 кв. м</a:t>
            </a:r>
          </a:p>
          <a:p>
            <a:r>
              <a:rPr lang="ru-RU" dirty="0" smtClean="0"/>
              <a:t>Количество экспонатов:  46</a:t>
            </a:r>
          </a:p>
          <a:p>
            <a:r>
              <a:rPr lang="ru-RU" dirty="0" smtClean="0"/>
              <a:t>Постоянная экспозиция с 1978 года</a:t>
            </a:r>
          </a:p>
          <a:p>
            <a:r>
              <a:rPr lang="ru-RU" dirty="0" smtClean="0"/>
              <a:t>Посещаемость в 2014-2015 учебном году: 56 </a:t>
            </a:r>
            <a:r>
              <a:rPr lang="ru-RU" dirty="0" smtClean="0"/>
              <a:t>экскурсий</a:t>
            </a:r>
          </a:p>
          <a:p>
            <a:r>
              <a:rPr lang="ru-RU" dirty="0" smtClean="0"/>
              <a:t>Среднее кол. посетителей в </a:t>
            </a:r>
            <a:r>
              <a:rPr lang="ru-RU" dirty="0" smtClean="0"/>
              <a:t>год: 950</a:t>
            </a:r>
          </a:p>
          <a:p>
            <a:r>
              <a:rPr lang="ru-RU" dirty="0" smtClean="0"/>
              <a:t>Наш девиз: «Никто не забыт, ничто не забыто!»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 smtClean="0"/>
          </a:p>
        </p:txBody>
      </p:sp>
      <p:pic>
        <p:nvPicPr>
          <p:cNvPr id="1029" name="Picture 5" descr="C:\Users\1.1-ПК\Desktop\патриот\P1060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1357298"/>
            <a:ext cx="4643470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0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Уникальные экспонаты: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0" y="571480"/>
            <a:ext cx="4038600" cy="6286520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Советские каски(3шт)</a:t>
            </a:r>
          </a:p>
          <a:p>
            <a:r>
              <a:rPr lang="ru-RU" dirty="0" smtClean="0"/>
              <a:t>Немецкие каски(2шт.)</a:t>
            </a:r>
          </a:p>
          <a:p>
            <a:r>
              <a:rPr lang="ru-RU" dirty="0" smtClean="0"/>
              <a:t>Карабин</a:t>
            </a:r>
          </a:p>
          <a:p>
            <a:r>
              <a:rPr lang="ru-RU" dirty="0" smtClean="0"/>
              <a:t>Штык</a:t>
            </a:r>
          </a:p>
          <a:p>
            <a:r>
              <a:rPr lang="ru-RU" dirty="0" smtClean="0"/>
              <a:t>Проволока колючая советская</a:t>
            </a:r>
          </a:p>
          <a:p>
            <a:r>
              <a:rPr lang="ru-RU" dirty="0" smtClean="0"/>
              <a:t>Проволока колючая немецкая</a:t>
            </a:r>
          </a:p>
          <a:p>
            <a:r>
              <a:rPr lang="ru-RU" dirty="0" smtClean="0"/>
              <a:t>Ракетница советская</a:t>
            </a:r>
          </a:p>
          <a:p>
            <a:r>
              <a:rPr lang="ru-RU" dirty="0" smtClean="0"/>
              <a:t>Ракетница немецкая</a:t>
            </a:r>
          </a:p>
          <a:p>
            <a:r>
              <a:rPr lang="ru-RU" dirty="0" smtClean="0"/>
              <a:t>Малая саперная лопата</a:t>
            </a:r>
          </a:p>
          <a:p>
            <a:r>
              <a:rPr lang="ru-RU" dirty="0" smtClean="0"/>
              <a:t>Граната</a:t>
            </a:r>
          </a:p>
          <a:p>
            <a:r>
              <a:rPr lang="ru-RU" dirty="0" smtClean="0"/>
              <a:t>Стабилизатор от мин</a:t>
            </a:r>
          </a:p>
          <a:p>
            <a:r>
              <a:rPr lang="ru-RU" dirty="0" smtClean="0"/>
              <a:t>Гильзы от мин</a:t>
            </a:r>
          </a:p>
          <a:p>
            <a:r>
              <a:rPr lang="ru-RU" dirty="0" smtClean="0"/>
              <a:t>Гильзы 25мм скорострельной авиапушки</a:t>
            </a:r>
          </a:p>
          <a:p>
            <a:r>
              <a:rPr lang="ru-RU" dirty="0" smtClean="0"/>
              <a:t>Батарея противогаза</a:t>
            </a:r>
          </a:p>
          <a:p>
            <a:r>
              <a:rPr lang="ru-RU" dirty="0" smtClean="0"/>
              <a:t>Гофрированная трубка от противогаза</a:t>
            </a:r>
          </a:p>
          <a:p>
            <a:r>
              <a:rPr lang="ru-RU" dirty="0" smtClean="0"/>
              <a:t>Очки противогазные</a:t>
            </a:r>
          </a:p>
          <a:p>
            <a:r>
              <a:rPr lang="ru-RU" dirty="0" smtClean="0"/>
              <a:t>Гильзы от пушки</a:t>
            </a:r>
          </a:p>
          <a:p>
            <a:r>
              <a:rPr lang="ru-RU" dirty="0" smtClean="0"/>
              <a:t>Гильзы от винтовки</a:t>
            </a:r>
          </a:p>
          <a:p>
            <a:r>
              <a:rPr lang="ru-RU" dirty="0" smtClean="0"/>
              <a:t>Головка мины</a:t>
            </a:r>
          </a:p>
          <a:p>
            <a:r>
              <a:rPr lang="ru-RU" dirty="0" smtClean="0"/>
              <a:t>Ручки от снарядного ящика</a:t>
            </a:r>
          </a:p>
          <a:p>
            <a:r>
              <a:rPr lang="ru-RU" dirty="0" smtClean="0"/>
              <a:t>Фляга для щелоча немецкая</a:t>
            </a:r>
          </a:p>
          <a:p>
            <a:r>
              <a:rPr lang="ru-RU" dirty="0" smtClean="0"/>
              <a:t>Затвор винтовки</a:t>
            </a:r>
          </a:p>
          <a:p>
            <a:r>
              <a:rPr lang="ru-RU" dirty="0" smtClean="0"/>
              <a:t>Приспособление для взрыва мин</a:t>
            </a:r>
          </a:p>
          <a:p>
            <a:r>
              <a:rPr lang="ru-RU" dirty="0" smtClean="0"/>
              <a:t>Штык СДВ</a:t>
            </a:r>
          </a:p>
          <a:p>
            <a:r>
              <a:rPr lang="ru-RU" dirty="0" smtClean="0"/>
              <a:t>Патроны</a:t>
            </a:r>
          </a:p>
          <a:p>
            <a:r>
              <a:rPr lang="ru-RU" dirty="0" smtClean="0"/>
              <a:t>Пулеметная лента советская</a:t>
            </a:r>
          </a:p>
          <a:p>
            <a:r>
              <a:rPr lang="ru-RU" dirty="0" smtClean="0"/>
              <a:t>Диск от пулемета</a:t>
            </a:r>
          </a:p>
          <a:p>
            <a:r>
              <a:rPr lang="ru-RU" dirty="0" smtClean="0"/>
              <a:t>Снаряд бронебойный</a:t>
            </a:r>
          </a:p>
          <a:p>
            <a:r>
              <a:rPr lang="ru-RU" dirty="0" smtClean="0"/>
              <a:t>Медицинский зажим немецкий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Users\1.1-ПК\Desktop\патриот\107_PANA\P10702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428604"/>
            <a:ext cx="4572032" cy="3071834"/>
          </a:xfrm>
          <a:prstGeom prst="rect">
            <a:avLst/>
          </a:prstGeom>
          <a:noFill/>
        </p:spPr>
      </p:pic>
      <p:pic>
        <p:nvPicPr>
          <p:cNvPr id="2051" name="Picture 3" descr="C:\Users\1.1-ПК\Desktop\патриот\107_PANA\P10702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571876"/>
            <a:ext cx="4500594" cy="3286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714375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Экспонаты из экспозиции «Военные орудия»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1746" name="Picture 2" descr="D:\Users\1\Pictures\2008-03-13\музей\SDC124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929066"/>
            <a:ext cx="4357686" cy="2728906"/>
          </a:xfrm>
          <a:prstGeom prst="rect">
            <a:avLst/>
          </a:prstGeom>
          <a:noFill/>
        </p:spPr>
      </p:pic>
      <p:pic>
        <p:nvPicPr>
          <p:cNvPr id="31747" name="Picture 3" descr="D:\Users\1\Pictures\2008-03-13\музей\SDC124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29066"/>
            <a:ext cx="4643438" cy="2657468"/>
          </a:xfrm>
          <a:prstGeom prst="rect">
            <a:avLst/>
          </a:prstGeom>
          <a:noFill/>
        </p:spPr>
      </p:pic>
      <p:pic>
        <p:nvPicPr>
          <p:cNvPr id="31748" name="Picture 4" descr="D:\Users\1\Pictures\2008-03-13\музей\SDC1240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42918"/>
            <a:ext cx="4643438" cy="3214710"/>
          </a:xfrm>
          <a:prstGeom prst="rect">
            <a:avLst/>
          </a:prstGeom>
          <a:noFill/>
        </p:spPr>
      </p:pic>
      <p:pic>
        <p:nvPicPr>
          <p:cNvPr id="31749" name="Picture 5" descr="D:\Users\1\Pictures\2008-03-13\музей\SDC1240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642918"/>
            <a:ext cx="4357686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85852" y="357166"/>
            <a:ext cx="737237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Мероприятия, с использованием экспонатов данной экспозиции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642910" y="1600200"/>
            <a:ext cx="3395690" cy="482919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Экскурсии</a:t>
            </a:r>
          </a:p>
          <a:p>
            <a:r>
              <a:rPr lang="ru-RU" dirty="0" smtClean="0"/>
              <a:t>Уроки мужества</a:t>
            </a:r>
          </a:p>
          <a:p>
            <a:r>
              <a:rPr lang="ru-RU" dirty="0" smtClean="0"/>
              <a:t>Беседы</a:t>
            </a:r>
            <a:r>
              <a:rPr lang="ru-RU" dirty="0" smtClean="0"/>
              <a:t>: «Из </a:t>
            </a:r>
            <a:r>
              <a:rPr lang="ru-RU" dirty="0" smtClean="0"/>
              <a:t>вещмешка </a:t>
            </a:r>
            <a:r>
              <a:rPr lang="ru-RU" dirty="0" smtClean="0"/>
              <a:t>дедушки» </a:t>
            </a:r>
            <a:r>
              <a:rPr lang="ru-RU" dirty="0" smtClean="0"/>
              <a:t>(для 1 </a:t>
            </a:r>
            <a:r>
              <a:rPr lang="ru-RU" dirty="0" smtClean="0"/>
              <a:t>-4 </a:t>
            </a:r>
            <a:r>
              <a:rPr lang="ru-RU" dirty="0" smtClean="0"/>
              <a:t>классов</a:t>
            </a:r>
            <a:r>
              <a:rPr lang="ru-RU" dirty="0" smtClean="0"/>
              <a:t>), «Служит </a:t>
            </a:r>
            <a:r>
              <a:rPr lang="ru-RU" dirty="0" smtClean="0"/>
              <a:t>Родине </a:t>
            </a:r>
            <a:r>
              <a:rPr lang="ru-RU" dirty="0" smtClean="0"/>
              <a:t>земляк», «Из </a:t>
            </a:r>
            <a:r>
              <a:rPr lang="ru-RU" dirty="0" smtClean="0"/>
              <a:t>истории </a:t>
            </a:r>
            <a:r>
              <a:rPr lang="ru-RU" dirty="0" smtClean="0"/>
              <a:t>отечественного оружия», «Грозная </a:t>
            </a:r>
            <a:r>
              <a:rPr lang="ru-RU" dirty="0" smtClean="0"/>
              <a:t>сила, </a:t>
            </a:r>
            <a:r>
              <a:rPr lang="ru-RU" dirty="0" smtClean="0"/>
              <a:t>надежная» </a:t>
            </a:r>
          </a:p>
          <a:p>
            <a:r>
              <a:rPr lang="ru-RU" dirty="0" smtClean="0"/>
              <a:t>Патриотические вечера</a:t>
            </a:r>
          </a:p>
          <a:p>
            <a:r>
              <a:rPr lang="ru-RU" dirty="0" smtClean="0"/>
              <a:t>Конференции</a:t>
            </a:r>
          </a:p>
          <a:p>
            <a:r>
              <a:rPr lang="ru-RU" dirty="0" smtClean="0"/>
              <a:t>Встречи</a:t>
            </a:r>
          </a:p>
          <a:p>
            <a:r>
              <a:rPr lang="ru-RU" dirty="0" smtClean="0"/>
              <a:t>Выставка работ учеников «Мы помним, мы гордимся»</a:t>
            </a:r>
          </a:p>
          <a:p>
            <a:r>
              <a:rPr lang="ru-RU" dirty="0" smtClean="0"/>
              <a:t>Интегрированные уроки.</a:t>
            </a:r>
            <a:endParaRPr lang="ru-RU" dirty="0" smtClean="0"/>
          </a:p>
          <a:p>
            <a:r>
              <a:rPr lang="ru-RU" dirty="0" smtClean="0"/>
              <a:t>Защита проектов «70 лет Победе!»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1.1-ПК\Desktop\патриот\DSC038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929066"/>
            <a:ext cx="3786214" cy="2214578"/>
          </a:xfrm>
          <a:prstGeom prst="rect">
            <a:avLst/>
          </a:prstGeom>
          <a:noFill/>
        </p:spPr>
      </p:pic>
      <p:pic>
        <p:nvPicPr>
          <p:cNvPr id="3075" name="Picture 3" descr="C:\Users\1.1-ПК\Desktop\патриот\P10600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00175"/>
            <a:ext cx="3857652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0430" y="500042"/>
            <a:ext cx="3471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Экспозиции нашего музея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10" descr="SDC1242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85786" y="857232"/>
            <a:ext cx="3857652" cy="22145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3143248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Наши ветераны</a:t>
            </a:r>
            <a:endParaRPr lang="ru-RU" dirty="0"/>
          </a:p>
        </p:txBody>
      </p:sp>
      <p:pic>
        <p:nvPicPr>
          <p:cNvPr id="6" name="Содержимое 11" descr="SDC1242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86314" y="857232"/>
            <a:ext cx="3714776" cy="2214578"/>
          </a:xfrm>
          <a:prstGeom prst="rect">
            <a:avLst/>
          </a:prstGeom>
        </p:spPr>
      </p:pic>
      <p:pic>
        <p:nvPicPr>
          <p:cNvPr id="32771" name="Picture 3" descr="C:\Users\1.1-ПК\Desktop\патриот\P10600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429001"/>
            <a:ext cx="4214842" cy="264320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71473" y="6072206"/>
            <a:ext cx="392909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dirty="0" smtClean="0"/>
              <a:t>«Документы и вырезки газет»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29190" y="3143248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Значки</a:t>
            </a:r>
            <a:endParaRPr lang="ru-RU" dirty="0"/>
          </a:p>
        </p:txBody>
      </p:sp>
      <p:pic>
        <p:nvPicPr>
          <p:cNvPr id="32772" name="Picture 4" descr="C:\Users\1.1-ПК\Desktop\патриот\P10600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3429000"/>
            <a:ext cx="3714776" cy="264320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786314" y="6072206"/>
            <a:ext cx="4304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Г.Батыршин-наш</a:t>
            </a:r>
            <a:r>
              <a:rPr lang="ru-RU" dirty="0" smtClean="0"/>
              <a:t> земляк»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1228</Words>
  <PresentationFormat>Экран (4:3)</PresentationFormat>
  <Paragraphs>200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МБОУ «Ямашурминская СОШ Высокогорского района РТ»</vt:lpstr>
      <vt:lpstr>Музей Боевой Славы</vt:lpstr>
      <vt:lpstr>Слайд 3</vt:lpstr>
      <vt:lpstr>Слайд 4</vt:lpstr>
      <vt:lpstr> Экспозиция«Боевые орудия ВОВ» </vt:lpstr>
      <vt:lpstr>Слайд 6</vt:lpstr>
      <vt:lpstr>Экспонаты из экспозиции «Военные орудия»</vt:lpstr>
      <vt:lpstr>Мероприятия, с использованием экспонатов данной экспозиции</vt:lpstr>
      <vt:lpstr>Слайд 9</vt:lpstr>
      <vt:lpstr>Научно-исследовательская и культурно-просветительская работа музея «Боевой Славы»</vt:lpstr>
      <vt:lpstr>Слайд 11</vt:lpstr>
      <vt:lpstr>Слайд 12</vt:lpstr>
      <vt:lpstr>Слайд 13</vt:lpstr>
      <vt:lpstr>Публикации о работе музея и о членах кружка «Юные следопыты»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«Ямашурминская СОШ Высокогорского района РТ»</dc:title>
  <dc:creator>1</dc:creator>
  <cp:lastModifiedBy>1</cp:lastModifiedBy>
  <cp:revision>66</cp:revision>
  <dcterms:created xsi:type="dcterms:W3CDTF">2015-03-15T04:25:17Z</dcterms:created>
  <dcterms:modified xsi:type="dcterms:W3CDTF">2015-03-15T08:56:45Z</dcterms:modified>
</cp:coreProperties>
</file>